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73" r:id="rId4"/>
    <p:sldId id="257" r:id="rId5"/>
    <p:sldId id="258" r:id="rId6"/>
    <p:sldId id="266" r:id="rId7"/>
    <p:sldId id="274" r:id="rId8"/>
    <p:sldId id="272" r:id="rId9"/>
    <p:sldId id="276" r:id="rId10"/>
    <p:sldId id="259" r:id="rId11"/>
    <p:sldId id="275" r:id="rId12"/>
    <p:sldId id="277" r:id="rId13"/>
    <p:sldId id="265" r:id="rId14"/>
    <p:sldId id="261" r:id="rId15"/>
    <p:sldId id="262" r:id="rId16"/>
    <p:sldId id="263" r:id="rId17"/>
    <p:sldId id="267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74865" autoAdjust="0"/>
  </p:normalViewPr>
  <p:slideViewPr>
    <p:cSldViewPr>
      <p:cViewPr varScale="1">
        <p:scale>
          <a:sx n="82" d="100"/>
          <a:sy n="82" d="100"/>
        </p:scale>
        <p:origin x="187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AC4D5-1219-42C2-AE18-BE5029E777E9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142AA-6DC5-4C96-9072-ABAEDF70B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42AA-6DC5-4C96-9072-ABAEDF70BB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33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42AA-6DC5-4C96-9072-ABAEDF70BB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6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42AA-6DC5-4C96-9072-ABAEDF70BB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3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42AA-6DC5-4C96-9072-ABAEDF70BB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5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42AA-6DC5-4C96-9072-ABAEDF70BB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42AA-6DC5-4C96-9072-ABAEDF70BB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4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42AA-6DC5-4C96-9072-ABAEDF70BB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7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42AA-6DC5-4C96-9072-ABAEDF70BB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8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42AA-6DC5-4C96-9072-ABAEDF70BB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92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42AA-6DC5-4C96-9072-ABAEDF70BB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93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142AA-6DC5-4C96-9072-ABAEDF70BB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5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20/11/2017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8534400" cy="1828799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Analyzing national arrangements </a:t>
            </a:r>
            <a:b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Myanmar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676400"/>
            <a:ext cx="85344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https://tse1.mm.bing.net/th?id=OIP.YXMSn4emK4KNZSNZRTNF9QC5FR&amp;pid=15.1&amp;P=0&amp;w=300&amp;h=3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768" r="5138" b="1841"/>
          <a:stretch/>
        </p:blipFill>
        <p:spPr bwMode="auto">
          <a:xfrm>
            <a:off x="7086600" y="2743200"/>
            <a:ext cx="2057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512427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Ms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Khin</a:t>
            </a:r>
            <a:r>
              <a:rPr lang="en-US" b="1" dirty="0">
                <a:solidFill>
                  <a:srgbClr val="0070C0"/>
                </a:solidFill>
              </a:rPr>
              <a:t> Moe </a:t>
            </a:r>
            <a:r>
              <a:rPr lang="en-US" b="1" dirty="0" err="1">
                <a:solidFill>
                  <a:srgbClr val="0070C0"/>
                </a:solidFill>
              </a:rPr>
              <a:t>Moe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Director</a:t>
            </a:r>
          </a:p>
          <a:p>
            <a:r>
              <a:rPr lang="en-US" b="1" dirty="0">
                <a:solidFill>
                  <a:srgbClr val="0070C0"/>
                </a:solidFill>
              </a:rPr>
              <a:t>Central Statistics Organization</a:t>
            </a:r>
          </a:p>
          <a:p>
            <a:r>
              <a:rPr lang="en-US" b="1" dirty="0">
                <a:solidFill>
                  <a:srgbClr val="0070C0"/>
                </a:solidFill>
              </a:rPr>
              <a:t>Ministry of Planning and Finance</a:t>
            </a:r>
          </a:p>
        </p:txBody>
      </p:sp>
    </p:spTree>
    <p:extLst>
      <p:ext uri="{BB962C8B-B14F-4D97-AF65-F5344CB8AC3E}">
        <p14:creationId xmlns:p14="http://schemas.microsoft.com/office/powerpoint/2010/main" val="2046313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800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Key challenge</a:t>
            </a:r>
            <a:r>
              <a:rPr lang="en-US" dirty="0"/>
              <a:t> using CRVS as main source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14800"/>
            <a:ext cx="8229600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Incompleteness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191000" y="1447800"/>
            <a:ext cx="4572000" cy="235771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and Leader</a:t>
            </a:r>
          </a:p>
        </p:txBody>
      </p:sp>
    </p:spTree>
    <p:extLst>
      <p:ext uri="{BB962C8B-B14F-4D97-AF65-F5344CB8AC3E}">
        <p14:creationId xmlns:p14="http://schemas.microsoft.com/office/powerpoint/2010/main" val="429169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079171" y="1095569"/>
            <a:ext cx="4985657" cy="46482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331"/>
            <a:ext cx="2667000" cy="18589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Central Statistical Organization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77000" y="0"/>
            <a:ext cx="2667000" cy="1858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Department of Public Health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77000" y="4999038"/>
            <a:ext cx="2667000" cy="1858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Immigration and National Registration Department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999038"/>
            <a:ext cx="2667000" cy="1858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General Administration</a:t>
            </a:r>
          </a:p>
          <a:p>
            <a:r>
              <a:rPr lang="en-US" sz="3200" dirty="0"/>
              <a:t>Department</a:t>
            </a:r>
          </a:p>
        </p:txBody>
      </p:sp>
      <p:sp>
        <p:nvSpPr>
          <p:cNvPr id="9" name="Oval 8"/>
          <p:cNvSpPr/>
          <p:nvPr/>
        </p:nvSpPr>
        <p:spPr>
          <a:xfrm>
            <a:off x="2926416" y="2023495"/>
            <a:ext cx="3340360" cy="28872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657600" y="2590800"/>
            <a:ext cx="1828800" cy="17526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 Cluster</a:t>
            </a:r>
          </a:p>
        </p:txBody>
      </p:sp>
      <p:sp>
        <p:nvSpPr>
          <p:cNvPr id="10" name="Rectangle 9"/>
          <p:cNvSpPr/>
          <p:nvPr/>
        </p:nvSpPr>
        <p:spPr>
          <a:xfrm rot="159912">
            <a:off x="3224996" y="2376519"/>
            <a:ext cx="2743200" cy="3063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318226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Inter-Agency Working Group</a:t>
            </a:r>
            <a:endParaRPr lang="en-US" sz="32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59912">
            <a:off x="2660232" y="1570701"/>
            <a:ext cx="3968744" cy="3063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318226"/>
              </a:avLst>
            </a:prstTxWarp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Coordination on Birth and Death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52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Institutional </a:t>
            </a:r>
          </a:p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Arrangements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1410" y="2902295"/>
            <a:ext cx="19229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UNICEF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91596" y="6073030"/>
            <a:ext cx="3810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Bloomberg, WB, Korea</a:t>
            </a:r>
          </a:p>
        </p:txBody>
      </p:sp>
    </p:spTree>
    <p:extLst>
      <p:ext uri="{BB962C8B-B14F-4D97-AF65-F5344CB8AC3E}">
        <p14:creationId xmlns:p14="http://schemas.microsoft.com/office/powerpoint/2010/main" val="38849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/>
              <a:t>Efforts carried out or underway for assessing the quality of CRVS system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306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666" t="12945" r="40254" b="7016"/>
          <a:stretch/>
        </p:blipFill>
        <p:spPr>
          <a:xfrm>
            <a:off x="4481" y="22412"/>
            <a:ext cx="5024719" cy="68355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35062" y="76200"/>
            <a:ext cx="41148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Based on 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International Standard and 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Practices</a:t>
            </a:r>
          </a:p>
          <a:p>
            <a:pPr algn="ctr"/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“The Manual </a:t>
            </a:r>
          </a:p>
          <a:p>
            <a:pPr algn="ctr"/>
            <a:r>
              <a:rPr lang="en-US" sz="4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</a:t>
            </a:r>
          </a:p>
          <a:p>
            <a:pPr algn="ctr"/>
            <a:r>
              <a:rPr lang="en-US" sz="4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Birth and Death Registration”</a:t>
            </a:r>
          </a:p>
          <a:p>
            <a:pPr algn="ctr"/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has been launched </a:t>
            </a:r>
          </a:p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October 2017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4535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33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In the absence of CRVS law,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this manual will be a good guiding document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as its covers all procedures and principles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to proceed with vital registration process</a:t>
            </a:r>
          </a:p>
        </p:txBody>
      </p:sp>
    </p:spTree>
    <p:extLst>
      <p:ext uri="{BB962C8B-B14F-4D97-AF65-F5344CB8AC3E}">
        <p14:creationId xmlns:p14="http://schemas.microsoft.com/office/powerpoint/2010/main" val="29658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500" t="12944" r="40833" b="7016"/>
          <a:stretch/>
        </p:blipFill>
        <p:spPr>
          <a:xfrm>
            <a:off x="-22274" y="0"/>
            <a:ext cx="4822874" cy="68535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600" y="217714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Planning and Implementation;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Procedures;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Archiving;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Statistical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1780639"/>
            <a:ext cx="419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Using this manual, we will be training Basic Health Staff from States and Regions during Nov-Dec, aiming at improving the registration processes and effective rollout.</a:t>
            </a:r>
          </a:p>
        </p:txBody>
      </p:sp>
    </p:spTree>
    <p:extLst>
      <p:ext uri="{BB962C8B-B14F-4D97-AF65-F5344CB8AC3E}">
        <p14:creationId xmlns:p14="http://schemas.microsoft.com/office/powerpoint/2010/main" val="73027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500" t="12945" r="40833" b="8499"/>
          <a:stretch/>
        </p:blipFill>
        <p:spPr>
          <a:xfrm>
            <a:off x="0" y="-30480"/>
            <a:ext cx="2362200" cy="3294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1012" y="1042243"/>
            <a:ext cx="32765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For the effective implementation </a:t>
            </a:r>
            <a:r>
              <a:rPr lang="en-US" sz="3600" dirty="0">
                <a:solidFill>
                  <a:srgbClr val="FF0000"/>
                </a:solidFill>
              </a:rPr>
              <a:t>detail directive will be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prepared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and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shared 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at the 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BHS Training.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6426" t="15667" r="40932" b="5999"/>
          <a:stretch/>
        </p:blipFill>
        <p:spPr>
          <a:xfrm>
            <a:off x="10391" y="3581400"/>
            <a:ext cx="2450951" cy="330683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851223" y="3581401"/>
            <a:ext cx="2406576" cy="3327620"/>
          </a:xfrm>
          <a:prstGeom prst="wedgeRoundRectCallout">
            <a:avLst>
              <a:gd name="adj1" fmla="val -74373"/>
              <a:gd name="adj2" fmla="val -3428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Vital Registration Officer must register all deaths that occur in their responsible areas and must be reported within three days.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843318" y="0"/>
            <a:ext cx="2406576" cy="3327620"/>
          </a:xfrm>
          <a:prstGeom prst="wedgeRoundRectCallout">
            <a:avLst>
              <a:gd name="adj1" fmla="val -74373"/>
              <a:gd name="adj2" fmla="val -3428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UBR principles to register all under 10 children born within Myanmar regardless of geographic.</a:t>
            </a:r>
          </a:p>
        </p:txBody>
      </p:sp>
    </p:spTree>
    <p:extLst>
      <p:ext uri="{BB962C8B-B14F-4D97-AF65-F5344CB8AC3E}">
        <p14:creationId xmlns:p14="http://schemas.microsoft.com/office/powerpoint/2010/main" val="207076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8" y="0"/>
            <a:ext cx="9116291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Next steps for 2018 and beyond: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2" y="1447800"/>
            <a:ext cx="844434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Technical work:</a:t>
            </a:r>
          </a:p>
          <a:p>
            <a:r>
              <a:rPr lang="en-US" dirty="0">
                <a:solidFill>
                  <a:srgbClr val="0070C0"/>
                </a:solidFill>
              </a:rPr>
              <a:t>With IAWG group to provide with progress and planning;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Policy work:</a:t>
            </a:r>
          </a:p>
          <a:p>
            <a:r>
              <a:rPr lang="en-US" dirty="0">
                <a:solidFill>
                  <a:srgbClr val="0070C0"/>
                </a:solidFill>
              </a:rPr>
              <a:t>With Coordination Committee on Birth and Death Registration for advocacy work and seeking guidance;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31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9391"/>
            <a:ext cx="2286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</a:p>
        </p:txBody>
      </p:sp>
      <p:pic>
        <p:nvPicPr>
          <p:cNvPr id="1026" name="Picture 2" descr="https://thebeautifulmyanmar.files.wordpress.com/2012/10/view-of-bagan-on-sunny-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82" y="1089391"/>
            <a:ext cx="6821918" cy="45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Main obstacles for </a:t>
            </a:r>
          </a:p>
          <a:p>
            <a:pPr marL="0" indent="0">
              <a:buNone/>
            </a:pPr>
            <a:r>
              <a:rPr lang="en-GB" sz="3600" b="1" dirty="0"/>
              <a:t>improving accuracy of registered information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9253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Supply and Demand 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community awareness on the importance of registration;</a:t>
            </a:r>
          </a:p>
          <a:p>
            <a:r>
              <a:rPr lang="en-US" dirty="0"/>
              <a:t>Improving service linkages;</a:t>
            </a:r>
          </a:p>
          <a:p>
            <a:r>
              <a:rPr lang="en-US" dirty="0"/>
              <a:t>Limited manpower;</a:t>
            </a:r>
          </a:p>
          <a:p>
            <a:r>
              <a:rPr lang="en-US" dirty="0"/>
              <a:t>Law on CRVS and CRG inclusive </a:t>
            </a:r>
          </a:p>
          <a:p>
            <a:pPr marL="0" indent="0">
              <a:buNone/>
            </a:pPr>
            <a:r>
              <a:rPr lang="en-US" dirty="0"/>
              <a:t>    of budget allocations, other needful,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tse1.mm.bing.net/th?id=OIP.YXMSn4emK4KNZSNZRTNF9QC5FR&amp;pid=15.1&amp;P=0&amp;w=300&amp;h=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768" r="5138" b="1841"/>
          <a:stretch/>
        </p:blipFill>
        <p:spPr bwMode="auto">
          <a:xfrm>
            <a:off x="7086600" y="2743200"/>
            <a:ext cx="2057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66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4071" y="685800"/>
            <a:ext cx="4572000" cy="6124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  Existing BR Form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3962400" cy="6172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900" b="1" dirty="0">
                <a:solidFill>
                  <a:srgbClr val="0070C0"/>
                </a:solidFill>
              </a:rPr>
              <a:t>Core: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of occurrence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Date of registration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 of occurrence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 of registration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Type of birth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Attendant at birth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Weight at birth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of birth (mother)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Marital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Education attainment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 of usual residence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Duration of residence in usual place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Place/country of birth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Children born alive to mother during her entire lifetime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Foetal</a:t>
            </a:r>
            <a:r>
              <a:rPr lang="en-US" dirty="0"/>
              <a:t> deaths to mother during her entire lifetime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Date of last previous live birth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of marriage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of birth (father)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Marital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Education attainment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 of usual residence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Birth Registration Form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666" t="11462" r="38334" b="9980"/>
          <a:stretch/>
        </p:blipFill>
        <p:spPr>
          <a:xfrm>
            <a:off x="4648200" y="1190446"/>
            <a:ext cx="4430883" cy="5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0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191000" cy="6172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Data of occurrence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Date of registration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Place of occurrence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Place of registration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Cause of death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Certifier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Date of birth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Marital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Place of usual residence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4071" y="685800"/>
            <a:ext cx="4572000" cy="6124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  Existing DR Form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148" t="17385" r="41148" b="7016"/>
          <a:stretch/>
        </p:blipFill>
        <p:spPr>
          <a:xfrm>
            <a:off x="4648200" y="1118354"/>
            <a:ext cx="4401671" cy="5739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Death Registration Form</a:t>
            </a:r>
          </a:p>
        </p:txBody>
      </p:sp>
    </p:spTree>
    <p:extLst>
      <p:ext uri="{BB962C8B-B14F-4D97-AF65-F5344CB8AC3E}">
        <p14:creationId xmlns:p14="http://schemas.microsoft.com/office/powerpoint/2010/main" val="415046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9145" y="0"/>
            <a:ext cx="6625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Team conclusion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666" t="11462" r="38334" b="9980"/>
          <a:stretch/>
        </p:blipFill>
        <p:spPr>
          <a:xfrm>
            <a:off x="123264" y="1530927"/>
            <a:ext cx="2680855" cy="3382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6148" t="17385" r="41148" b="7016"/>
          <a:stretch/>
        </p:blipFill>
        <p:spPr>
          <a:xfrm>
            <a:off x="6457284" y="1530927"/>
            <a:ext cx="2594373" cy="3382984"/>
          </a:xfrm>
          <a:prstGeom prst="rect">
            <a:avLst/>
          </a:prstGeom>
        </p:spPr>
      </p:pic>
      <p:sp>
        <p:nvSpPr>
          <p:cNvPr id="11" name="Explosion 2 10"/>
          <p:cNvSpPr/>
          <p:nvPr/>
        </p:nvSpPr>
        <p:spPr>
          <a:xfrm>
            <a:off x="2588888" y="875311"/>
            <a:ext cx="4083628" cy="40386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close to core</a:t>
            </a:r>
          </a:p>
        </p:txBody>
      </p:sp>
    </p:spTree>
    <p:extLst>
      <p:ext uri="{BB962C8B-B14F-4D97-AF65-F5344CB8AC3E}">
        <p14:creationId xmlns:p14="http://schemas.microsoft.com/office/powerpoint/2010/main" val="228322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800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Key challenges </a:t>
            </a:r>
            <a:r>
              <a:rPr lang="en-US" dirty="0"/>
              <a:t>to improve coverage and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07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sz="4000" dirty="0"/>
          </a:p>
          <a:p>
            <a:pPr marL="0" indent="0" algn="ctr">
              <a:buNone/>
            </a:pP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3124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7847" y="4724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EADER</a:t>
            </a:r>
          </a:p>
        </p:txBody>
      </p:sp>
    </p:spTree>
    <p:extLst>
      <p:ext uri="{BB962C8B-B14F-4D97-AF65-F5344CB8AC3E}">
        <p14:creationId xmlns:p14="http://schemas.microsoft.com/office/powerpoint/2010/main" val="10695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Main obstacles for </a:t>
            </a:r>
          </a:p>
          <a:p>
            <a:pPr marL="0" indent="0">
              <a:buNone/>
            </a:pPr>
            <a:r>
              <a:rPr lang="en-GB" sz="3600" b="1" dirty="0"/>
              <a:t>compiling VR based on CR data as main sources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7750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Comprehensive data sets from:</a:t>
            </a:r>
          </a:p>
          <a:p>
            <a:r>
              <a:rPr lang="en-US" dirty="0"/>
              <a:t>Recent census;</a:t>
            </a:r>
          </a:p>
          <a:p>
            <a:r>
              <a:rPr lang="en-US" dirty="0"/>
              <a:t>Demographic health survey;</a:t>
            </a:r>
          </a:p>
          <a:p>
            <a:r>
              <a:rPr lang="en-US" dirty="0"/>
              <a:t>Living condition survey;</a:t>
            </a:r>
          </a:p>
          <a:p>
            <a:pPr marL="0" indent="0">
              <a:buNone/>
            </a:pPr>
            <a:r>
              <a:rPr lang="en-US" dirty="0"/>
              <a:t>We need coordination among agencies…to work on integration and improve administrative data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tse1.mm.bing.net/th?id=OIP.YXMSn4emK4KNZSNZRTNF9QC5FR&amp;pid=15.1&amp;P=0&amp;w=300&amp;h=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768" r="5138" b="1841"/>
          <a:stretch/>
        </p:blipFill>
        <p:spPr bwMode="auto">
          <a:xfrm>
            <a:off x="7086600" y="2743200"/>
            <a:ext cx="2057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08984" y="412234"/>
            <a:ext cx="2635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Supply and Demand sides</a:t>
            </a:r>
          </a:p>
        </p:txBody>
      </p:sp>
    </p:spTree>
    <p:extLst>
      <p:ext uri="{BB962C8B-B14F-4D97-AF65-F5344CB8AC3E}">
        <p14:creationId xmlns:p14="http://schemas.microsoft.com/office/powerpoint/2010/main" val="829319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562</TotalTime>
  <Words>507</Words>
  <Application>Microsoft Office PowerPoint</Application>
  <PresentationFormat>On-screen Show (4:3)</PresentationFormat>
  <Paragraphs>157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Analyzing national arrangements  and practices</vt:lpstr>
      <vt:lpstr>PowerPoint Presentation</vt:lpstr>
      <vt:lpstr>Supply and Demand sides</vt:lpstr>
      <vt:lpstr>PowerPoint Presentation</vt:lpstr>
      <vt:lpstr>PowerPoint Presentation</vt:lpstr>
      <vt:lpstr>PowerPoint Presentation</vt:lpstr>
      <vt:lpstr>Key challenges to improve coverage and accuracy</vt:lpstr>
      <vt:lpstr>PowerPoint Presentation</vt:lpstr>
      <vt:lpstr>Coordination</vt:lpstr>
      <vt:lpstr>Key challenge using CRVS as main source </vt:lpstr>
      <vt:lpstr>Central Statistical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 for 2018 and beyond:</vt:lpstr>
      <vt:lpstr>PowerPoint Presentation</vt:lpstr>
    </vt:vector>
  </TitlesOfParts>
  <Company>UNICEF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national arrangements  and practices</dc:title>
  <dc:creator>Gillian San San Aye</dc:creator>
  <cp:lastModifiedBy>Maria Isabel Cobos</cp:lastModifiedBy>
  <cp:revision>61</cp:revision>
  <dcterms:created xsi:type="dcterms:W3CDTF">2017-11-14T13:25:41Z</dcterms:created>
  <dcterms:modified xsi:type="dcterms:W3CDTF">2017-11-20T21:53:14Z</dcterms:modified>
</cp:coreProperties>
</file>